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6" r:id="rId4"/>
    <p:sldId id="263" r:id="rId5"/>
    <p:sldId id="267" r:id="rId6"/>
    <p:sldId id="268" r:id="rId7"/>
    <p:sldId id="270" r:id="rId8"/>
    <p:sldId id="269" r:id="rId9"/>
    <p:sldId id="264" r:id="rId10"/>
    <p:sldId id="258" r:id="rId11"/>
    <p:sldId id="259" r:id="rId12"/>
    <p:sldId id="262" r:id="rId13"/>
    <p:sldId id="261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89189"/>
  </p:normalViewPr>
  <p:slideViewPr>
    <p:cSldViewPr snapToGrid="0" snapToObjects="1">
      <p:cViewPr varScale="1">
        <p:scale>
          <a:sx n="102" d="100"/>
          <a:sy n="102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50859-F808-9648-82C5-7EAFDFCF97D7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33502-854C-5D41-9D66-3C7C39BFF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8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those houses, only 1 has been renovated since it was built </a:t>
            </a:r>
          </a:p>
          <a:p>
            <a:r>
              <a:rPr lang="en-US" dirty="0"/>
              <a:t>Address: 204 NW 143rd St, Seattle, WA 98177</a:t>
            </a:r>
          </a:p>
          <a:p>
            <a:r>
              <a:rPr lang="en-US" dirty="0"/>
              <a:t>Condition: 3</a:t>
            </a:r>
          </a:p>
          <a:p>
            <a:r>
              <a:rPr lang="en-US" dirty="0"/>
              <a:t>Grade: 9</a:t>
            </a:r>
          </a:p>
          <a:p>
            <a:r>
              <a:rPr lang="en-US" dirty="0"/>
              <a:t>Year Built: 2003</a:t>
            </a:r>
          </a:p>
          <a:p>
            <a:r>
              <a:rPr lang="en-US" dirty="0"/>
              <a:t>Year Renovated: 2009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833502-854C-5D41-9D66-3C7C39BFFB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9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3/12/19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3/12/19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F268-CA23-3A43-904F-4F431A5B06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King county, Washington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0811D-C620-C143-B6B4-436B3A6B5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Housing Prices and the Various factors contributing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F6398-F849-4E49-B5C8-C15068094409}"/>
              </a:ext>
            </a:extLst>
          </p:cNvPr>
          <p:cNvSpPr txBox="1"/>
          <p:nvPr/>
        </p:nvSpPr>
        <p:spPr>
          <a:xfrm>
            <a:off x="173721" y="5960962"/>
            <a:ext cx="157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Routh</a:t>
            </a:r>
          </a:p>
          <a:p>
            <a:r>
              <a:rPr lang="en-US" dirty="0"/>
              <a:t>March 7, 2019</a:t>
            </a:r>
          </a:p>
        </p:txBody>
      </p:sp>
    </p:spTree>
    <p:extLst>
      <p:ext uri="{BB962C8B-B14F-4D97-AF65-F5344CB8AC3E}">
        <p14:creationId xmlns:p14="http://schemas.microsoft.com/office/powerpoint/2010/main" val="250579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F47C-0F37-C447-9C4A-9E167F8C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44" y="0"/>
            <a:ext cx="10364451" cy="1596177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32A2B-9986-344B-9811-284AADD25412}"/>
              </a:ext>
            </a:extLst>
          </p:cNvPr>
          <p:cNvSpPr txBox="1"/>
          <p:nvPr/>
        </p:nvSpPr>
        <p:spPr>
          <a:xfrm>
            <a:off x="405113" y="1596177"/>
            <a:ext cx="114705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Premise</a:t>
            </a:r>
            <a:r>
              <a:rPr lang="en-US" sz="2800" dirty="0"/>
              <a:t>: I am a proud owner of a home in King County, WA. I want to increase the grade of my house given by the county from 5 to 7 to make it more attractive to buyers. I plan to renovate an element of my house or lot of land to improve its perceived value to a buyer.</a:t>
            </a:r>
          </a:p>
          <a:p>
            <a:endParaRPr lang="en-US" sz="2800" dirty="0"/>
          </a:p>
          <a:p>
            <a:r>
              <a:rPr lang="en-US" sz="2800" b="1" dirty="0"/>
              <a:t>Question</a:t>
            </a:r>
            <a:r>
              <a:rPr lang="en-US" sz="2800" dirty="0"/>
              <a:t>: What should I do to improve the grade of my home and maximize its value?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Should I renovate my home and add an additional bathroom, or bedroom?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Or would I be better off cutting down the trees in the backyard to open up the view of the Cascade Range?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739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9C61BB-A189-D048-BBD3-2A7F71723206}"/>
              </a:ext>
            </a:extLst>
          </p:cNvPr>
          <p:cNvSpPr txBox="1"/>
          <p:nvPr/>
        </p:nvSpPr>
        <p:spPr>
          <a:xfrm>
            <a:off x="5497975" y="1736203"/>
            <a:ext cx="56484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grade </a:t>
            </a:r>
            <a:r>
              <a:rPr lang="en-US" dirty="0"/>
              <a:t>- overall grade given to the housing unit, based on King County grading system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sqft_above </a:t>
            </a:r>
            <a:r>
              <a:rPr lang="en-US" dirty="0"/>
              <a:t>- square footage of house apart from basement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sqft_basement </a:t>
            </a:r>
            <a:r>
              <a:rPr lang="en-US" dirty="0"/>
              <a:t>- square footage of the basement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yr_built</a:t>
            </a:r>
            <a:r>
              <a:rPr lang="en-US" dirty="0"/>
              <a:t> - built year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yr_renovated</a:t>
            </a:r>
            <a:r>
              <a:rPr lang="en-US" dirty="0"/>
              <a:t> - year when house was renovated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zipcode</a:t>
            </a:r>
            <a:r>
              <a:rPr lang="en-US" dirty="0"/>
              <a:t> - </a:t>
            </a:r>
            <a:r>
              <a:rPr lang="en-US" dirty="0" err="1"/>
              <a:t>zipcode</a:t>
            </a:r>
            <a:endParaRPr lang="en-US" dirty="0"/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lat</a:t>
            </a:r>
            <a:r>
              <a:rPr lang="en-US" dirty="0"/>
              <a:t> - latitude coordinate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long</a:t>
            </a:r>
            <a:r>
              <a:rPr lang="en-US" dirty="0"/>
              <a:t> - longitude coordinate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sqft_living15</a:t>
            </a:r>
            <a:r>
              <a:rPr lang="en-US" dirty="0"/>
              <a:t> - the square footage of interior housing living space for the nearest 15 neighbors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sqft_lot15 </a:t>
            </a:r>
            <a:r>
              <a:rPr lang="en-US" dirty="0"/>
              <a:t>- the square footage of the land lots of the nearest 15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AEC1B-8F78-254D-9276-282EB5647CBE}"/>
              </a:ext>
            </a:extLst>
          </p:cNvPr>
          <p:cNvSpPr txBox="1"/>
          <p:nvPr/>
        </p:nvSpPr>
        <p:spPr>
          <a:xfrm>
            <a:off x="659761" y="1736203"/>
            <a:ext cx="48729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id</a:t>
            </a:r>
            <a:r>
              <a:rPr lang="en-US" dirty="0"/>
              <a:t> - unique identified for a house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date</a:t>
            </a:r>
            <a:r>
              <a:rPr lang="en-US" dirty="0"/>
              <a:t> - house was sold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bedrooms</a:t>
            </a:r>
            <a:r>
              <a:rPr lang="en-US" dirty="0"/>
              <a:t> -  of bedrooms per house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bathrooms</a:t>
            </a:r>
            <a:r>
              <a:rPr lang="en-US" dirty="0"/>
              <a:t> -  of bathrooms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 err="1"/>
              <a:t>sqft_living</a:t>
            </a:r>
            <a:r>
              <a:rPr lang="en-US" dirty="0"/>
              <a:t> -  footage of the home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sqft_lot</a:t>
            </a:r>
            <a:r>
              <a:rPr lang="en-US" dirty="0"/>
              <a:t> -  footage of the lot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floors</a:t>
            </a:r>
            <a:r>
              <a:rPr lang="en-US" dirty="0"/>
              <a:t>-  floors (levels) in house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waterfront</a:t>
            </a:r>
            <a:r>
              <a:rPr lang="en-US" dirty="0"/>
              <a:t> - house which has a view to a waterfront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view</a:t>
            </a:r>
            <a:r>
              <a:rPr lang="en-US" dirty="0"/>
              <a:t> - an index from 0 to 4 of how good the view of the property was</a:t>
            </a:r>
          </a:p>
          <a:p>
            <a:pPr marL="14859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condition</a:t>
            </a:r>
            <a:r>
              <a:rPr lang="en-US" dirty="0"/>
              <a:t> - quality measurement of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72A91-A793-E042-A855-A27391362C43}"/>
              </a:ext>
            </a:extLst>
          </p:cNvPr>
          <p:cNvSpPr txBox="1"/>
          <p:nvPr/>
        </p:nvSpPr>
        <p:spPr>
          <a:xfrm>
            <a:off x="1084688" y="625032"/>
            <a:ext cx="81957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Evaluating the Data: Kings County House Sales Data Set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992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CC51-C095-AB4F-B3A0-3371CB6FB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1516284"/>
            <a:ext cx="4723096" cy="1596177"/>
          </a:xfrm>
        </p:spPr>
        <p:txBody>
          <a:bodyPr>
            <a:normAutofit/>
          </a:bodyPr>
          <a:lstStyle/>
          <a:p>
            <a:r>
              <a:rPr lang="en-US" sz="3200" dirty="0"/>
              <a:t>Evaluating the quality and Distribution of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26552F-0EF9-984A-BA63-1D4B534BEA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58762" y="251075"/>
            <a:ext cx="6775122" cy="650475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6CD851-4AAD-834A-9AB1-88EC4A549FD4}"/>
              </a:ext>
            </a:extLst>
          </p:cNvPr>
          <p:cNvSpPr txBox="1"/>
          <p:nvPr/>
        </p:nvSpPr>
        <p:spPr>
          <a:xfrm>
            <a:off x="225396" y="3180286"/>
            <a:ext cx="450379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good is this data?</a:t>
            </a:r>
          </a:p>
          <a:p>
            <a:r>
              <a:rPr lang="en-US" dirty="0"/>
              <a:t>Is this sample representative of the population?</a:t>
            </a:r>
          </a:p>
          <a:p>
            <a:endParaRPr lang="en-US" dirty="0"/>
          </a:p>
          <a:p>
            <a:r>
              <a:rPr lang="en-US" dirty="0"/>
              <a:t>21,597 initial total records, 20 initial features</a:t>
            </a:r>
          </a:p>
          <a:p>
            <a:r>
              <a:rPr lang="en-US" dirty="0"/>
              <a:t>900,000 homes in King County, WA</a:t>
            </a:r>
          </a:p>
          <a:p>
            <a:endParaRPr lang="en-US" dirty="0"/>
          </a:p>
          <a:p>
            <a:r>
              <a:rPr lang="en-US" dirty="0"/>
              <a:t>Cleaning required to remove: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Null/missing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error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 validity of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outliers</a:t>
            </a:r>
          </a:p>
        </p:txBody>
      </p:sp>
    </p:spTree>
    <p:extLst>
      <p:ext uri="{BB962C8B-B14F-4D97-AF65-F5344CB8AC3E}">
        <p14:creationId xmlns:p14="http://schemas.microsoft.com/office/powerpoint/2010/main" val="94175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CC51-C095-AB4F-B3A0-3371CB6F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BF5E2-5EAA-104B-A0E1-FA2A0F580D18}"/>
              </a:ext>
            </a:extLst>
          </p:cNvPr>
          <p:cNvSpPr txBox="1"/>
          <p:nvPr/>
        </p:nvSpPr>
        <p:spPr>
          <a:xfrm>
            <a:off x="1099595" y="1891528"/>
            <a:ext cx="8273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Identify the best features, plug into linear regression model, make intuitive insights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C24723-D6B3-664C-8CA0-D747A941909F}"/>
              </a:ext>
            </a:extLst>
          </p:cNvPr>
          <p:cNvSpPr/>
          <p:nvPr/>
        </p:nvSpPr>
        <p:spPr>
          <a:xfrm>
            <a:off x="821803" y="2518567"/>
            <a:ext cx="581049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Determine Best Features</a:t>
            </a:r>
          </a:p>
          <a:p>
            <a:endParaRPr lang="en-US" b="1" dirty="0"/>
          </a:p>
          <a:p>
            <a:r>
              <a:rPr lang="en-US" b="1" dirty="0"/>
              <a:t>Linear Regression</a:t>
            </a:r>
          </a:p>
          <a:p>
            <a:r>
              <a:rPr lang="en-US" dirty="0"/>
              <a:t>Assumes that there is approximately a linear relationship between dependent variables and independent variables</a:t>
            </a:r>
          </a:p>
          <a:p>
            <a:r>
              <a:rPr lang="en-US" dirty="0"/>
              <a:t>	Predictors – Features</a:t>
            </a:r>
          </a:p>
          <a:p>
            <a:r>
              <a:rPr lang="en-US" dirty="0"/>
              <a:t>	Target – Price</a:t>
            </a:r>
          </a:p>
        </p:txBody>
      </p:sp>
    </p:spTree>
    <p:extLst>
      <p:ext uri="{BB962C8B-B14F-4D97-AF65-F5344CB8AC3E}">
        <p14:creationId xmlns:p14="http://schemas.microsoft.com/office/powerpoint/2010/main" val="211805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CB2A-73F9-C34F-AF2A-ED2C74E9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1B6D4-F8F4-B94D-BB1C-E2CFEF03169E}"/>
              </a:ext>
            </a:extLst>
          </p:cNvPr>
          <p:cNvSpPr txBox="1"/>
          <p:nvPr/>
        </p:nvSpPr>
        <p:spPr>
          <a:xfrm>
            <a:off x="1018572" y="2218623"/>
            <a:ext cx="1008155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Provide more details into how data was attained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Assuming that random sampling techniques were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Distinguish between lakefront, riverfront, and bayfront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Diversity of bodies of water in King County, WA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Puget Sound, Lake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Add proximity (in miles) to major cities as a feature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Seattle, Bellevue and others in county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Duration: time spent on commute to work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Access: types of transportation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05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0BAA7A-E7B8-2041-AAEC-49BDE69FBBD4}"/>
              </a:ext>
            </a:extLst>
          </p:cNvPr>
          <p:cNvSpPr txBox="1"/>
          <p:nvPr/>
        </p:nvSpPr>
        <p:spPr>
          <a:xfrm>
            <a:off x="6481821" y="720561"/>
            <a:ext cx="50812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 Cities/Towns: Seattle, Bellevue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Population: 2,188,649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populous county in Washington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2,307 square miles (5,980 km</a:t>
            </a:r>
            <a:r>
              <a:rPr lang="en-US" baseline="30000" dirty="0"/>
              <a:t>2</a:t>
            </a:r>
            <a:r>
              <a:rPr lang="en-US" dirty="0"/>
              <a:t>) land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Cascade Range, Granite Mountain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Twice the land area of Rhode Island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191 square miles (490 km</a:t>
            </a:r>
            <a:r>
              <a:rPr lang="en-US" baseline="30000" dirty="0"/>
              <a:t>2</a:t>
            </a:r>
            <a:r>
              <a:rPr lang="en-US" dirty="0"/>
              <a:t>)  water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Lakes, rivers, bays – Lake Washington, Puget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Major interstate highways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Metro transit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International Airport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Water taxis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named for William Rufus DeVane 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Officially renamed after Martin Luther King Jr. in 2005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4D4FA41-469E-4047-B932-209BA6004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66" y="1628654"/>
            <a:ext cx="4891269" cy="48912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E38F7C9-DF1A-1843-8682-71CB199E4EEE}"/>
              </a:ext>
            </a:extLst>
          </p:cNvPr>
          <p:cNvSpPr txBox="1"/>
          <p:nvPr/>
        </p:nvSpPr>
        <p:spPr>
          <a:xfrm>
            <a:off x="1483236" y="520861"/>
            <a:ext cx="41799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King County, WA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9218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D17C26-255A-F94E-AD55-2ABCC68BFE15}"/>
              </a:ext>
            </a:extLst>
          </p:cNvPr>
          <p:cNvGrpSpPr/>
          <p:nvPr/>
        </p:nvGrpSpPr>
        <p:grpSpPr>
          <a:xfrm>
            <a:off x="1395743" y="956994"/>
            <a:ext cx="9091529" cy="5088742"/>
            <a:chOff x="1592512" y="1200063"/>
            <a:chExt cx="9091529" cy="50887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B984DE-33F0-3940-A9F9-A4C2DE7DFA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625"/>
            <a:stretch/>
          </p:blipFill>
          <p:spPr>
            <a:xfrm>
              <a:off x="1592512" y="1770921"/>
              <a:ext cx="9091529" cy="45178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5CCDD51-DB51-CE44-A896-DF233BE67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05" t="23498" r="30075" b="49826"/>
            <a:stretch/>
          </p:blipFill>
          <p:spPr>
            <a:xfrm>
              <a:off x="4027990" y="1643600"/>
              <a:ext cx="983847" cy="16204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14FEAD-6A59-9742-8859-6DA17DA46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540" t="23498" r="34912" b="51731"/>
            <a:stretch/>
          </p:blipFill>
          <p:spPr>
            <a:xfrm>
              <a:off x="5671595" y="1643599"/>
              <a:ext cx="868101" cy="15047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9BCEA7C-8FDE-8445-8278-F296CD118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331" t="25594" r="5375" b="70024"/>
            <a:stretch/>
          </p:blipFill>
          <p:spPr>
            <a:xfrm>
              <a:off x="9352343" y="2303365"/>
              <a:ext cx="844952" cy="26621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9CABD72-6F14-EA42-9A8A-E2FC791AF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97" t="22768" r="78207" b="58940"/>
            <a:stretch/>
          </p:blipFill>
          <p:spPr>
            <a:xfrm>
              <a:off x="2683537" y="2754789"/>
              <a:ext cx="890641" cy="11111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EA2FF5-D6B4-0D4A-AFF6-42EA15A1A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602"/>
            <a:stretch/>
          </p:blipFill>
          <p:spPr>
            <a:xfrm>
              <a:off x="1592512" y="1200063"/>
              <a:ext cx="9091529" cy="5708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719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B2C379C-DE04-6E42-AC92-964C1FBD2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" t="2327" r="44053" b="25592"/>
          <a:stretch/>
        </p:blipFill>
        <p:spPr>
          <a:xfrm>
            <a:off x="5386179" y="96252"/>
            <a:ext cx="6613310" cy="6662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08AC0-2E6A-D644-8359-84BEB2EC39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7" t="16400" r="14295" b="14884"/>
          <a:stretch/>
        </p:blipFill>
        <p:spPr>
          <a:xfrm>
            <a:off x="8640996" y="4775328"/>
            <a:ext cx="763793" cy="731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7F1BA7-FB4F-3C43-833D-D07A25EB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7" t="16400" r="14295" b="14884"/>
          <a:stretch/>
        </p:blipFill>
        <p:spPr>
          <a:xfrm>
            <a:off x="8688926" y="1412184"/>
            <a:ext cx="668319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39904-133A-F24A-9DBA-88E9E54F3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7" t="16400" r="14295" b="14884"/>
          <a:stretch/>
        </p:blipFill>
        <p:spPr>
          <a:xfrm>
            <a:off x="10654084" y="3090983"/>
            <a:ext cx="572845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9D6DE-F930-284D-AA69-8E47433256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7" t="16400" r="14295" b="14884"/>
          <a:stretch/>
        </p:blipFill>
        <p:spPr>
          <a:xfrm>
            <a:off x="7333368" y="3890689"/>
            <a:ext cx="477371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D1AC3-3A52-D44D-9C09-74DD1FF30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7" t="16400" r="14295" b="14884"/>
          <a:stretch/>
        </p:blipFill>
        <p:spPr>
          <a:xfrm>
            <a:off x="6370146" y="925060"/>
            <a:ext cx="381896" cy="365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4723DC-D990-484D-B189-81901E955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634" y="325143"/>
            <a:ext cx="519585" cy="519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806F2B-1AC8-7049-92E6-A0246AE33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7" t="16400" r="14295" b="14884"/>
          <a:stretch/>
        </p:blipFill>
        <p:spPr>
          <a:xfrm>
            <a:off x="3978664" y="1146777"/>
            <a:ext cx="897208" cy="859298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01253BD-CE02-884E-A0B8-104DAB0AC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25983"/>
              </p:ext>
            </p:extLst>
          </p:nvPr>
        </p:nvGraphicFramePr>
        <p:xfrm>
          <a:off x="443909" y="2309205"/>
          <a:ext cx="4548223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27">
                  <a:extLst>
                    <a:ext uri="{9D8B030D-6E8A-4147-A177-3AD203B41FA5}">
                      <a16:colId xmlns:a16="http://schemas.microsoft.com/office/drawing/2014/main" val="2669498312"/>
                    </a:ext>
                  </a:extLst>
                </a:gridCol>
                <a:gridCol w="1472312">
                  <a:extLst>
                    <a:ext uri="{9D8B030D-6E8A-4147-A177-3AD203B41FA5}">
                      <a16:colId xmlns:a16="http://schemas.microsoft.com/office/drawing/2014/main" val="2635166287"/>
                    </a:ext>
                  </a:extLst>
                </a:gridCol>
                <a:gridCol w="1427747">
                  <a:extLst>
                    <a:ext uri="{9D8B030D-6E8A-4147-A177-3AD203B41FA5}">
                      <a16:colId xmlns:a16="http://schemas.microsoft.com/office/drawing/2014/main" val="460145204"/>
                    </a:ext>
                  </a:extLst>
                </a:gridCol>
                <a:gridCol w="1223037">
                  <a:extLst>
                    <a:ext uri="{9D8B030D-6E8A-4147-A177-3AD203B41FA5}">
                      <a16:colId xmlns:a16="http://schemas.microsoft.com/office/drawing/2014/main" val="1300928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New Houses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06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Maple Valley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84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Redmond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01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Snoqualmie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03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21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255633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6E82B6A-4FA4-B64D-B477-F96A17A1A204}"/>
              </a:ext>
            </a:extLst>
          </p:cNvPr>
          <p:cNvSpPr/>
          <p:nvPr/>
        </p:nvSpPr>
        <p:spPr>
          <a:xfrm>
            <a:off x="650645" y="1037817"/>
            <a:ext cx="34429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Kings County, WA</a:t>
            </a:r>
          </a:p>
          <a:p>
            <a:r>
              <a:rPr lang="en-US" sz="3200" b="1" dirty="0"/>
              <a:t>Top Five Zip Codes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4244B9-D564-D440-9763-9FC91C1CA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36" y="6114255"/>
            <a:ext cx="519585" cy="519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30F195-668C-534E-BAE5-5419F7802097}"/>
              </a:ext>
            </a:extLst>
          </p:cNvPr>
          <p:cNvSpPr txBox="1"/>
          <p:nvPr/>
        </p:nvSpPr>
        <p:spPr>
          <a:xfrm>
            <a:off x="867947" y="6047404"/>
            <a:ext cx="382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Renovated New House</a:t>
            </a:r>
          </a:p>
          <a:p>
            <a:r>
              <a:rPr lang="en-US" dirty="0"/>
              <a:t>204 NW 143rd St, Seattle, WA 98177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67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0ED95A-12A7-3447-8195-7A9C3DE4ECBD}"/>
              </a:ext>
            </a:extLst>
          </p:cNvPr>
          <p:cNvSpPr txBox="1"/>
          <p:nvPr/>
        </p:nvSpPr>
        <p:spPr>
          <a:xfrm>
            <a:off x="1490701" y="654775"/>
            <a:ext cx="9444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Kings County Housing Features Over Time 1900-2015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5C6D9-63FB-E245-93D0-73C6D477E9E6}"/>
              </a:ext>
            </a:extLst>
          </p:cNvPr>
          <p:cNvSpPr txBox="1"/>
          <p:nvPr/>
        </p:nvSpPr>
        <p:spPr>
          <a:xfrm>
            <a:off x="145418" y="1424216"/>
            <a:ext cx="389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Newer Houses (Constructed 2000-2015)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B8D70-491B-1242-B2A4-2199972AC51A}"/>
              </a:ext>
            </a:extLst>
          </p:cNvPr>
          <p:cNvSpPr txBox="1"/>
          <p:nvPr/>
        </p:nvSpPr>
        <p:spPr>
          <a:xfrm>
            <a:off x="7939857" y="1424216"/>
            <a:ext cx="389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Oldest Houses (Constructed 1900-1950)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1E0389-A611-144D-AF14-E50CA0FCD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253547"/>
              </p:ext>
            </p:extLst>
          </p:nvPr>
        </p:nvGraphicFramePr>
        <p:xfrm>
          <a:off x="133751" y="1793548"/>
          <a:ext cx="376691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575">
                  <a:extLst>
                    <a:ext uri="{9D8B030D-6E8A-4147-A177-3AD203B41FA5}">
                      <a16:colId xmlns:a16="http://schemas.microsoft.com/office/drawing/2014/main" val="2274605221"/>
                    </a:ext>
                  </a:extLst>
                </a:gridCol>
                <a:gridCol w="1606342">
                  <a:extLst>
                    <a:ext uri="{9D8B030D-6E8A-4147-A177-3AD203B41FA5}">
                      <a16:colId xmlns:a16="http://schemas.microsoft.com/office/drawing/2014/main" val="1922099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3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Houses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34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$513,368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1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78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4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2,279 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of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10,378 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701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6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5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61280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66501E9-F8C7-124F-92EC-81798073B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01911"/>
              </p:ext>
            </p:extLst>
          </p:nvPr>
        </p:nvGraphicFramePr>
        <p:xfrm>
          <a:off x="7939857" y="1793548"/>
          <a:ext cx="388947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868">
                  <a:extLst>
                    <a:ext uri="{9D8B030D-6E8A-4147-A177-3AD203B41FA5}">
                      <a16:colId xmlns:a16="http://schemas.microsoft.com/office/drawing/2014/main" val="2274605221"/>
                    </a:ext>
                  </a:extLst>
                </a:gridCol>
                <a:gridCol w="1658602">
                  <a:extLst>
                    <a:ext uri="{9D8B030D-6E8A-4147-A177-3AD203B41FA5}">
                      <a16:colId xmlns:a16="http://schemas.microsoft.com/office/drawing/2014/main" val="1922099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3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Houses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$470,075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1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78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4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1,577 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of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10,221 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9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6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5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6128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04158E8-7508-2341-B995-09F705517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18596"/>
              </p:ext>
            </p:extLst>
          </p:nvPr>
        </p:nvGraphicFramePr>
        <p:xfrm>
          <a:off x="3981253" y="1793548"/>
          <a:ext cx="381964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819">
                  <a:extLst>
                    <a:ext uri="{9D8B030D-6E8A-4147-A177-3AD203B41FA5}">
                      <a16:colId xmlns:a16="http://schemas.microsoft.com/office/drawing/2014/main" val="2274605221"/>
                    </a:ext>
                  </a:extLst>
                </a:gridCol>
                <a:gridCol w="1628827">
                  <a:extLst>
                    <a:ext uri="{9D8B030D-6E8A-4147-A177-3AD203B41FA5}">
                      <a16:colId xmlns:a16="http://schemas.microsoft.com/office/drawing/2014/main" val="1922099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3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Houses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4,396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1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$429,825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1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78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64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Square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1,969 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7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Size of 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16,442 </a:t>
                      </a:r>
                      <a:r>
                        <a:rPr lang="en-US" dirty="0" err="1"/>
                        <a:t>sq</a:t>
                      </a:r>
                      <a:r>
                        <a:rPr lang="en-US" dirty="0"/>
                        <a:t> feet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9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5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56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55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6128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2172B3F-78B1-6247-838D-F40D376BF60F}"/>
              </a:ext>
            </a:extLst>
          </p:cNvPr>
          <p:cNvSpPr txBox="1"/>
          <p:nvPr/>
        </p:nvSpPr>
        <p:spPr>
          <a:xfrm>
            <a:off x="3981253" y="1424216"/>
            <a:ext cx="383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Older Houses (Constructed 1960-1980)</a:t>
            </a:r>
          </a:p>
        </p:txBody>
      </p:sp>
    </p:spTree>
    <p:extLst>
      <p:ext uri="{BB962C8B-B14F-4D97-AF65-F5344CB8AC3E}">
        <p14:creationId xmlns:p14="http://schemas.microsoft.com/office/powerpoint/2010/main" val="230888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DF14494-46FD-C846-B016-53FD23FF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29" y="529389"/>
            <a:ext cx="7424123" cy="594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EFAB39-57AE-F44E-A9D3-30683BAB3BD1}"/>
              </a:ext>
            </a:extLst>
          </p:cNvPr>
          <p:cNvSpPr txBox="1"/>
          <p:nvPr/>
        </p:nvSpPr>
        <p:spPr>
          <a:xfrm>
            <a:off x="726510" y="1453019"/>
            <a:ext cx="29686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Trend Analysis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Newer houses 2000-2015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Bigger and more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variation in price and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Older Houses 1960-1980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Variation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Oldest Houses 1900-1950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Small variation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Below $1 million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Under 5000 </a:t>
            </a:r>
            <a:r>
              <a:rPr lang="en-US" dirty="0" err="1"/>
              <a:t>sq</a:t>
            </a:r>
            <a:r>
              <a:rPr lang="en-US" dirty="0"/>
              <a:t> feet</a:t>
            </a:r>
          </a:p>
        </p:txBody>
      </p:sp>
    </p:spTree>
    <p:extLst>
      <p:ext uri="{BB962C8B-B14F-4D97-AF65-F5344CB8AC3E}">
        <p14:creationId xmlns:p14="http://schemas.microsoft.com/office/powerpoint/2010/main" val="365104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D1EE9F-8896-C74B-B130-8FF947677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95" y="769732"/>
            <a:ext cx="8731040" cy="548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71E57-DC70-9B4D-901A-3BD494A3F52E}"/>
              </a:ext>
            </a:extLst>
          </p:cNvPr>
          <p:cNvSpPr txBox="1"/>
          <p:nvPr/>
        </p:nvSpPr>
        <p:spPr>
          <a:xfrm>
            <a:off x="187890" y="1540701"/>
            <a:ext cx="296867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Trend Analysis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Newer Lots 2000-2015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Bigger and more expensive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variation in price and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Older Lots 1960-1980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Price increases more than lot square footage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Oldest Lots 1900-1950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under 150,000 </a:t>
            </a:r>
            <a:r>
              <a:rPr lang="en-US" dirty="0" err="1"/>
              <a:t>sq</a:t>
            </a:r>
            <a:r>
              <a:rPr lang="en-US" dirty="0"/>
              <a:t>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4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53A3-2E83-B942-96D4-7928E972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723" y="2823098"/>
            <a:ext cx="10364451" cy="1596177"/>
          </a:xfrm>
        </p:spPr>
        <p:txBody>
          <a:bodyPr>
            <a:normAutofit/>
          </a:bodyPr>
          <a:lstStyle/>
          <a:p>
            <a:r>
              <a:rPr lang="en-US" sz="96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4129080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BCD74AA-F70C-A04A-BA5C-8B0B8782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77" y="1011133"/>
            <a:ext cx="8052661" cy="5846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4BE5D-82E1-5C46-AB98-9A6694395D3A}"/>
              </a:ext>
            </a:extLst>
          </p:cNvPr>
          <p:cNvSpPr txBox="1"/>
          <p:nvPr/>
        </p:nvSpPr>
        <p:spPr>
          <a:xfrm>
            <a:off x="2931091" y="241692"/>
            <a:ext cx="5944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Kings County, Washington</a:t>
            </a:r>
          </a:p>
        </p:txBody>
      </p:sp>
    </p:spTree>
    <p:extLst>
      <p:ext uri="{BB962C8B-B14F-4D97-AF65-F5344CB8AC3E}">
        <p14:creationId xmlns:p14="http://schemas.microsoft.com/office/powerpoint/2010/main" val="317953955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738</TotalTime>
  <Words>650</Words>
  <Application>Microsoft Macintosh PowerPoint</Application>
  <PresentationFormat>Widescreen</PresentationFormat>
  <Paragraphs>210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Droplet</vt:lpstr>
      <vt:lpstr>King county, Washington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</vt:lpstr>
      <vt:lpstr>PowerPoint Presentation</vt:lpstr>
      <vt:lpstr>Question</vt:lpstr>
      <vt:lpstr>PowerPoint Presentation</vt:lpstr>
      <vt:lpstr>Evaluating the quality and Distribution of data</vt:lpstr>
      <vt:lpstr>Approach</vt:lpstr>
      <vt:lpstr>Recommendations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Kings county, California</dc:title>
  <dc:creator>PATRICK ROUTH</dc:creator>
  <cp:lastModifiedBy>PATRICK ROUTH</cp:lastModifiedBy>
  <cp:revision>38</cp:revision>
  <dcterms:created xsi:type="dcterms:W3CDTF">2019-03-07T18:17:48Z</dcterms:created>
  <dcterms:modified xsi:type="dcterms:W3CDTF">2019-03-12T20:42:44Z</dcterms:modified>
</cp:coreProperties>
</file>